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20"/>
  </p:notesMasterIdLst>
  <p:handoutMasterIdLst>
    <p:handoutMasterId r:id="rId21"/>
  </p:handoutMasterIdLst>
  <p:sldIdLst>
    <p:sldId id="322" r:id="rId5"/>
    <p:sldId id="335" r:id="rId6"/>
    <p:sldId id="260" r:id="rId7"/>
    <p:sldId id="315" r:id="rId8"/>
    <p:sldId id="309" r:id="rId9"/>
    <p:sldId id="310" r:id="rId10"/>
    <p:sldId id="312" r:id="rId11"/>
    <p:sldId id="333" r:id="rId12"/>
    <p:sldId id="337" r:id="rId13"/>
    <p:sldId id="314" r:id="rId14"/>
    <p:sldId id="331" r:id="rId15"/>
    <p:sldId id="332" r:id="rId16"/>
    <p:sldId id="289" r:id="rId17"/>
    <p:sldId id="303" r:id="rId18"/>
    <p:sldId id="341" r:id="rId19"/>
  </p:sldIdLst>
  <p:sldSz cx="12188825" cy="6858000"/>
  <p:notesSz cx="6858000" cy="9144000"/>
  <p:custDataLst>
    <p:tags r:id="rId2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030">
          <p15:clr>
            <a:srgbClr val="A4A3A4"/>
          </p15:clr>
        </p15:guide>
        <p15:guide id="3" orient="horz" pos="1200">
          <p15:clr>
            <a:srgbClr val="A4A3A4"/>
          </p15:clr>
        </p15:guide>
        <p15:guide id="4" orient="horz" pos="1008">
          <p15:clr>
            <a:srgbClr val="A4A3A4"/>
          </p15:clr>
        </p15:guide>
        <p15:guide id="5" orient="horz" pos="3792">
          <p15:clr>
            <a:srgbClr val="A4A3A4"/>
          </p15:clr>
        </p15:guide>
        <p15:guide id="6" orient="horz">
          <p15:clr>
            <a:srgbClr val="A4A3A4"/>
          </p15:clr>
        </p15:guide>
        <p15:guide id="7" orient="horz" pos="3360">
          <p15:clr>
            <a:srgbClr val="A4A3A4"/>
          </p15:clr>
        </p15:guide>
        <p15:guide id="8" orient="horz" pos="3312">
          <p15:clr>
            <a:srgbClr val="A4A3A4"/>
          </p15:clr>
        </p15:guide>
        <p15:guide id="9" orient="horz" pos="240">
          <p15:clr>
            <a:srgbClr val="A4A3A4"/>
          </p15:clr>
        </p15:guide>
        <p15:guide id="10" orient="horz" pos="432">
          <p15:clr>
            <a:srgbClr val="A4A3A4"/>
          </p15:clr>
        </p15:guide>
        <p15:guide id="11" orient="horz" pos="2784">
          <p15:clr>
            <a:srgbClr val="A4A3A4"/>
          </p15:clr>
        </p15:guide>
        <p15:guide id="12" pos="3839">
          <p15:clr>
            <a:srgbClr val="A4A3A4"/>
          </p15:clr>
        </p15:guide>
        <p15:guide id="13" pos="959">
          <p15:clr>
            <a:srgbClr val="A4A3A4"/>
          </p15:clr>
        </p15:guide>
        <p15:guide id="14" pos="6143">
          <p15:clr>
            <a:srgbClr val="A4A3A4"/>
          </p15:clr>
        </p15:guide>
        <p15:guide id="15" pos="1247">
          <p15:clr>
            <a:srgbClr val="A4A3A4"/>
          </p15:clr>
        </p15:guide>
        <p15:guide id="16" pos="7007">
          <p15:clr>
            <a:srgbClr val="A4A3A4"/>
          </p15:clr>
        </p15:guide>
        <p15:guide id="17" pos="5855">
          <p15:clr>
            <a:srgbClr val="A4A3A4"/>
          </p15:clr>
        </p15:guide>
        <p15:guide id="18" pos="671">
          <p15:clr>
            <a:srgbClr val="A4A3A4"/>
          </p15:clr>
        </p15:guide>
        <p15:guide id="19" pos="7151">
          <p15:clr>
            <a:srgbClr val="A4A3A4"/>
          </p15:clr>
        </p15:guide>
        <p15:guide id="20" pos="31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9979" autoAdjust="0"/>
    <p:restoredTop sz="94581" autoAdjust="0"/>
  </p:normalViewPr>
  <p:slideViewPr>
    <p:cSldViewPr showGuides="1">
      <p:cViewPr varScale="1">
        <p:scale>
          <a:sx n="84" d="100"/>
          <a:sy n="84" d="100"/>
        </p:scale>
        <p:origin x="184" y="864"/>
      </p:cViewPr>
      <p:guideLst>
        <p:guide orient="horz" pos="2160"/>
        <p:guide orient="horz" pos="4030"/>
        <p:guide orient="horz" pos="1200"/>
        <p:guide orient="horz" pos="1008"/>
        <p:guide orient="horz" pos="3792"/>
        <p:guide orient="horz"/>
        <p:guide orient="horz" pos="3360"/>
        <p:guide orient="horz" pos="3312"/>
        <p:guide orient="horz" pos="240"/>
        <p:guide orient="horz" pos="432"/>
        <p:guide orient="horz" pos="2784"/>
        <p:guide pos="3839"/>
        <p:guide pos="959"/>
        <p:guide pos="6143"/>
        <p:guide pos="1247"/>
        <p:guide pos="7007"/>
        <p:guide pos="5855"/>
        <p:guide pos="671"/>
        <p:guide pos="7151"/>
        <p:guide pos="31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howGuides="1">
      <p:cViewPr varScale="1">
        <p:scale>
          <a:sx n="79" d="100"/>
          <a:sy n="79" d="100"/>
        </p:scale>
        <p:origin x="249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1/9/21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media/image90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1/9/21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9553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A8E1CDB8-A60D-4B37-8FFB-24BBB8C09B38}" type="slidenum">
              <a:rPr lang="en-US" altLang="en-US" sz="1200" smtClean="0"/>
              <a:pPr/>
              <a:t>14</a:t>
            </a:fld>
            <a:endParaRPr lang="en-US" altLang="en-US" sz="1200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291886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349829-97FD-4664-A235-AD16B1B2D588}" type="slidenum">
              <a:rPr lang="en-US" altLang="en-US" smtClean="0"/>
              <a:pPr>
                <a:defRPr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261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C218BEFA-E45A-42AA-8A4A-3429FF787C45}" type="slidenum">
              <a:rPr lang="en-US" altLang="en-US" sz="1200" smtClean="0"/>
              <a:pPr/>
              <a:t>3</a:t>
            </a:fld>
            <a:endParaRPr lang="en-US" altLang="en-US" sz="12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8313" y="723900"/>
            <a:ext cx="6376987" cy="3589338"/>
          </a:xfrm>
          <a:ln w="12700" cap="flat">
            <a:solidFill>
              <a:schemeClr val="tx1"/>
            </a:solidFill>
          </a:ln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 lIns="97388" tIns="49520" rIns="97388" bIns="49520" anchor="t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22891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C600056C-140E-4F7D-8209-4B1DF52A7165}" type="slidenum">
              <a:rPr lang="en-US" altLang="en-US" sz="1200" smtClean="0"/>
              <a:pPr/>
              <a:t>4</a:t>
            </a:fld>
            <a:endParaRPr lang="en-US" altLang="en-US" sz="1200"/>
          </a:p>
        </p:txBody>
      </p:sp>
      <p:sp>
        <p:nvSpPr>
          <p:cNvPr id="20483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0484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r>
              <a:rPr lang="en-US" altLang="en-US"/>
              <a:t>The formalization of the notion of an algorithm led to great breakthroughs in the</a:t>
            </a:r>
          </a:p>
          <a:p>
            <a:r>
              <a:rPr lang="en-US" altLang="en-US"/>
              <a:t>foundations of mathematics in the 1930s.</a:t>
            </a:r>
          </a:p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32447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3304B558-EE29-4A1F-A716-B053D3897FD5}" type="slidenum">
              <a:rPr lang="en-US" altLang="en-US" sz="1200" smtClean="0"/>
              <a:pPr/>
              <a:t>6</a:t>
            </a:fld>
            <a:endParaRPr lang="en-US" altLang="en-US" sz="1200"/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4063"/>
            <a:ext cx="5702300" cy="4321175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r>
              <a:rPr lang="en-US" altLang="en-US"/>
              <a:t>The algorithm is given *very* informally here. Show students the pseudocode in </a:t>
            </a:r>
          </a:p>
          <a:p>
            <a:r>
              <a:rPr lang="en-US" altLang="en-US"/>
              <a:t>section 3.1.</a:t>
            </a:r>
          </a:p>
          <a:p>
            <a:r>
              <a:rPr lang="en-US" altLang="en-US"/>
              <a:t>This is a good opportunity to discuss pseudocode conventions.</a:t>
            </a:r>
          </a:p>
        </p:txBody>
      </p:sp>
    </p:spTree>
    <p:extLst>
      <p:ext uri="{BB962C8B-B14F-4D97-AF65-F5344CB8AC3E}">
        <p14:creationId xmlns:p14="http://schemas.microsoft.com/office/powerpoint/2010/main" val="23563989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61CBB1CA-9C48-4B65-9D9D-D87048632608}" type="slidenum">
              <a:rPr lang="en-US" altLang="en-US" sz="1200" smtClean="0"/>
              <a:pPr/>
              <a:t>7</a:t>
            </a:fld>
            <a:endParaRPr lang="en-US" altLang="en-US" sz="1200"/>
          </a:p>
        </p:txBody>
      </p:sp>
      <p:sp>
        <p:nvSpPr>
          <p:cNvPr id="25603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5604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62059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EDFD42E3-02F6-4CAB-AF5B-140308C3AEB8}" type="slidenum">
              <a:rPr lang="en-US" altLang="en-US" sz="1200" smtClean="0"/>
              <a:pPr/>
              <a:t>8</a:t>
            </a:fld>
            <a:endParaRPr lang="en-US" altLang="en-US" sz="120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027136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E49A9527-2254-41D2-93F5-6385033EAA14}" type="slidenum">
              <a:rPr lang="en-US" altLang="en-US" sz="1200" smtClean="0"/>
              <a:pPr/>
              <a:t>10</a:t>
            </a:fld>
            <a:endParaRPr lang="en-US" altLang="en-US" sz="1200"/>
          </a:p>
        </p:txBody>
      </p:sp>
      <p:sp>
        <p:nvSpPr>
          <p:cNvPr id="33795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3796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28244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6867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3686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EDD950CA-63E8-4FD7-ABAB-634195540035}" type="slidenum">
              <a:rPr lang="en-US" altLang="en-US" sz="1200" smtClean="0"/>
              <a:pPr/>
              <a:t>12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4195631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16EF1E61-2299-4890-B225-7A4FA38D4A58}" type="slidenum">
              <a:rPr lang="en-US" altLang="en-US" sz="1200" smtClean="0"/>
              <a:pPr/>
              <a:t>13</a:t>
            </a:fld>
            <a:endParaRPr lang="en-US" altLang="en-US" sz="120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85497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ltGray"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 b="1" cap="none" spc="0">
                <a:ln w="9525">
                  <a:noFill/>
                  <a:prstDash val="solid"/>
                </a:ln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1D2498CD-A622-4ACC-98D8-8365C1B868F0}" type="datetime1">
              <a:rPr lang="en-US" smtClean="0"/>
              <a:pPr/>
              <a:t>1/9/21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80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2CF6B-193C-4CEB-9860-F1C5F0818FA3}" type="datetime1">
              <a:rPr lang="en-US" smtClean="0"/>
              <a:t>1/9/21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95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6CBC3-4EDC-4C84-BDD0-15F2AD890B92}" type="datetime1">
              <a:rPr lang="en-US" smtClean="0"/>
              <a:t>1/9/21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30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588" y="152400"/>
            <a:ext cx="11173090" cy="685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812589" y="1266825"/>
            <a:ext cx="5434184" cy="4905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49920" y="1266825"/>
            <a:ext cx="5434184" cy="4905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320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BF3DB-CE40-42F4-BAF4-5D73D1160093}" type="datetime1">
              <a:rPr lang="en-US" smtClean="0"/>
              <a:t>1/9/21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80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CA6E5-33C6-44C3-9324-1BC5DF93F43F}" type="datetime1">
              <a:rPr lang="en-US" smtClean="0"/>
              <a:t>1/9/21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67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81000"/>
            <a:ext cx="9144002" cy="1371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9C1D9-07E1-4387-AF34-89EE2802766D}" type="datetime1">
              <a:rPr lang="en-US" smtClean="0"/>
              <a:t>1/9/21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89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81000"/>
            <a:ext cx="9144002" cy="1371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9E85B-B39A-43E9-82DE-E3279D984288}" type="datetime1">
              <a:rPr lang="en-US" smtClean="0"/>
              <a:t>1/9/21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99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70C95-D35D-47FC-816D-E56328637043}" type="datetime1">
              <a:rPr lang="en-US" smtClean="0"/>
              <a:t>1/9/21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585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163A7-695C-4C09-B334-6924060F5B71}" type="datetime1">
              <a:rPr lang="en-US" smtClean="0"/>
              <a:t>1/9/21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9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B6D02-49B3-41C1-9893-391F698AE757}" type="datetime1">
              <a:rPr lang="en-US" smtClean="0"/>
              <a:t>1/9/21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569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1AC91-90B4-40B7-917F-BAE86E369F96}" type="datetime1">
              <a:rPr lang="en-US" smtClean="0"/>
              <a:t>1/9/21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15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invGray">
      <p:bgPr>
        <a:blipFill dpi="0" rotWithShape="1">
          <a:blip r:embed="rId14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4AB525-F3F4-481A-B8D5-B732FA9EB082}" type="datetime1">
              <a:rPr lang="en-US" smtClean="0"/>
              <a:pPr/>
              <a:t>1/9/21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344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 cap="none" spc="0" baseline="0">
          <a:ln w="9525">
            <a:noFill/>
            <a:prstDash val="solid"/>
          </a:ln>
          <a:solidFill>
            <a:schemeClr val="accent5"/>
          </a:solidFill>
          <a:effectLst/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4.png"/><Relationship Id="rId5" Type="http://schemas.openxmlformats.org/officeDocument/2006/relationships/image" Target="../media/image70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9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9836" y="1340768"/>
            <a:ext cx="10533856" cy="2592288"/>
          </a:xfrm>
        </p:spPr>
        <p:txBody>
          <a:bodyPr>
            <a:normAutofit/>
          </a:bodyPr>
          <a:lstStyle/>
          <a:p>
            <a:r>
              <a:rPr lang="en-US" sz="6000" dirty="0"/>
              <a:t>The Analysis and Design of</a:t>
            </a:r>
            <a:br>
              <a:rPr lang="en-US" sz="6000" dirty="0"/>
            </a:br>
            <a:r>
              <a:rPr lang="en-US" sz="6000" dirty="0"/>
              <a:t>          Computer Algorithms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10036" y="4619600"/>
            <a:ext cx="8229600" cy="1219200"/>
          </a:xfrm>
        </p:spPr>
        <p:txBody>
          <a:bodyPr>
            <a:normAutofit/>
          </a:bodyPr>
          <a:lstStyle/>
          <a:p>
            <a:r>
              <a:rPr lang="en-US" sz="3200" dirty="0"/>
              <a:t>                      CIS*3490 Winter 2021</a:t>
            </a:r>
          </a:p>
        </p:txBody>
      </p:sp>
    </p:spTree>
    <p:extLst>
      <p:ext uri="{BB962C8B-B14F-4D97-AF65-F5344CB8AC3E}">
        <p14:creationId xmlns:p14="http://schemas.microsoft.com/office/powerpoint/2010/main" val="4214489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2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053852" y="332656"/>
            <a:ext cx="9144001" cy="771872"/>
          </a:xfrm>
        </p:spPr>
        <p:txBody>
          <a:bodyPr/>
          <a:lstStyle/>
          <a:p>
            <a:pPr>
              <a:defRPr/>
            </a:pPr>
            <a:r>
              <a:rPr lang="en-US" dirty="0"/>
              <a:t>Analysis of Algorithms</a:t>
            </a:r>
          </a:p>
        </p:txBody>
      </p:sp>
      <p:sp>
        <p:nvSpPr>
          <p:cNvPr id="240643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1701924" y="1628800"/>
            <a:ext cx="9134391" cy="4114801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 good is the algorithm?</a:t>
            </a:r>
          </a:p>
          <a:p>
            <a:pPr lvl="1">
              <a:defRPr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Correctness</a:t>
            </a:r>
          </a:p>
          <a:p>
            <a:pPr lvl="1">
              <a:defRPr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Time efficiency</a:t>
            </a:r>
          </a:p>
          <a:p>
            <a:pPr lvl="1">
              <a:defRPr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Space efficiency</a:t>
            </a:r>
          </a:p>
          <a:p>
            <a:pPr>
              <a:defRPr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Does there exist a better algorithm?</a:t>
            </a:r>
          </a:p>
          <a:p>
            <a:pPr lvl="1">
              <a:defRPr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Lower bounds</a:t>
            </a:r>
          </a:p>
          <a:p>
            <a:pPr lvl="1">
              <a:defRPr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Optimality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D1C1BF5-DCB5-1F4E-B44E-5B35B92DC6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9580">
        <p:fade/>
      </p:transition>
    </mc:Choice>
    <mc:Fallback>
      <p:transition spd="med" advTm="9958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9" name="Picture 14" descr="fig03_0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800" y="1371600"/>
            <a:ext cx="8253412" cy="3557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52C0B7E-E7FE-4F08-9C18-0BF310CF64EB}"/>
                  </a:ext>
                </a:extLst>
              </p:cNvPr>
              <p:cNvSpPr txBox="1"/>
              <p:nvPr/>
            </p:nvSpPr>
            <p:spPr>
              <a:xfrm>
                <a:off x="8182644" y="5301734"/>
                <a:ext cx="2342728" cy="369332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</p:spPr>
            <p:txBody>
              <a:bodyPr wrap="square" rtlCol="0" anchor="ctr" anchorCtr="1">
                <a:spAutoFit/>
              </a:bodyPr>
              <a:lstStyle/>
              <a:p>
                <a:r>
                  <a:rPr lang="en-US" dirty="0"/>
                  <a:t>Efficiency: </a:t>
                </a:r>
                <a:r>
                  <a:rPr lang="el-GR" dirty="0">
                    <a:latin typeface="Arial" panose="020B0604020202020204" pitchFamily="34" charset="0"/>
                    <a:cs typeface="Arial" panose="020B0604020202020204" pitchFamily="34" charset="0"/>
                  </a:rPr>
                  <a:t>Θ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𝑛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endParaRPr lang="en-CA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52C0B7E-E7FE-4F08-9C18-0BF310CF64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2644" y="5301734"/>
                <a:ext cx="2342728" cy="369332"/>
              </a:xfrm>
              <a:prstGeom prst="rect">
                <a:avLst/>
              </a:prstGeom>
              <a:blipFill>
                <a:blip r:embed="rId5"/>
                <a:stretch>
                  <a:fillRect t="-6452" b="-24194"/>
                </a:stretch>
              </a:blipFill>
              <a:ln>
                <a:solidFill>
                  <a:schemeClr val="bg2"/>
                </a:solidFill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57617C1-5E80-924C-892B-2586755784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advTm="4830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3" name="Picture 1026" descr="fig04_0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0945" y="476672"/>
            <a:ext cx="5638800" cy="6080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4" name="Rectangle 1"/>
          <p:cNvSpPr>
            <a:spLocks noChangeArrowheads="1"/>
          </p:cNvSpPr>
          <p:nvPr/>
        </p:nvSpPr>
        <p:spPr bwMode="auto">
          <a:xfrm>
            <a:off x="8643399" y="476671"/>
            <a:ext cx="609600" cy="6080125"/>
          </a:xfrm>
          <a:prstGeom prst="rect">
            <a:avLst/>
          </a:prstGeom>
          <a:solidFill>
            <a:schemeClr val="tx1"/>
          </a:solidFill>
          <a:ln w="12700" algn="ctr">
            <a:solidFill>
              <a:schemeClr val="tx1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endParaRPr lang="en-US" altLang="en-US"/>
          </a:p>
        </p:txBody>
      </p:sp>
      <p:sp>
        <p:nvSpPr>
          <p:cNvPr id="35845" name="Rectangle 2"/>
          <p:cNvSpPr>
            <a:spLocks noChangeArrowheads="1"/>
          </p:cNvSpPr>
          <p:nvPr/>
        </p:nvSpPr>
        <p:spPr bwMode="auto">
          <a:xfrm>
            <a:off x="8647086" y="620688"/>
            <a:ext cx="436563" cy="2667000"/>
          </a:xfrm>
          <a:prstGeom prst="rect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endParaRPr lang="en-US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32CBF87-65C8-451D-B74D-9454A1674B53}"/>
                  </a:ext>
                </a:extLst>
              </p:cNvPr>
              <p:cNvSpPr txBox="1"/>
              <p:nvPr/>
            </p:nvSpPr>
            <p:spPr>
              <a:xfrm>
                <a:off x="9406780" y="5301209"/>
                <a:ext cx="2342728" cy="369332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</p:spPr>
            <p:txBody>
              <a:bodyPr wrap="square" rtlCol="0" anchor="ctr" anchorCtr="1">
                <a:spAutoFit/>
              </a:bodyPr>
              <a:lstStyle/>
              <a:p>
                <a:r>
                  <a:rPr lang="en-US" dirty="0"/>
                  <a:t>Efficiency: </a:t>
                </a:r>
                <a:r>
                  <a:rPr lang="el-GR" dirty="0">
                    <a:latin typeface="Arial" panose="020B0604020202020204" pitchFamily="34" charset="0"/>
                    <a:cs typeface="Arial" panose="020B0604020202020204" pitchFamily="34" charset="0"/>
                  </a:rPr>
                  <a:t>Θ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log</m:t>
                        </m:r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𝑛</m:t>
                        </m:r>
                      </m:e>
                    </m:func>
                  </m:oMath>
                </a14:m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endParaRPr lang="en-CA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32CBF87-65C8-451D-B74D-9454A1674B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06780" y="5301209"/>
                <a:ext cx="2342728" cy="369332"/>
              </a:xfrm>
              <a:prstGeom prst="rect">
                <a:avLst/>
              </a:prstGeom>
              <a:blipFill>
                <a:blip r:embed="rId6"/>
                <a:stretch>
                  <a:fillRect t="-8065" r="-777" b="-24194"/>
                </a:stretch>
              </a:blipFill>
              <a:ln>
                <a:solidFill>
                  <a:schemeClr val="bg2"/>
                </a:solidFill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5E019D0-D6D6-CB4F-8DD9-9034348048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advTm="7721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Rectangle 2"/>
          <p:cNvSpPr>
            <a:spLocks noGrp="1" noChangeArrowheads="1"/>
          </p:cNvSpPr>
          <p:nvPr>
            <p:ph type="title"/>
          </p:nvPr>
        </p:nvSpPr>
        <p:spPr>
          <a:xfrm>
            <a:off x="1125860" y="188640"/>
            <a:ext cx="9433048" cy="7017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dirty="0"/>
              <a:t>Algorithm Design Techniques/Strategies</a:t>
            </a:r>
          </a:p>
        </p:txBody>
      </p:sp>
      <p:sp>
        <p:nvSpPr>
          <p:cNvPr id="166918" name="Rectangle 6"/>
          <p:cNvSpPr>
            <a:spLocks noChangeArrowheads="1"/>
          </p:cNvSpPr>
          <p:nvPr/>
        </p:nvSpPr>
        <p:spPr bwMode="auto">
          <a:xfrm>
            <a:off x="6246812" y="1676400"/>
            <a:ext cx="44196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/>
            </a:pPr>
            <a:r>
              <a:rPr kumimoji="1" lang="en-US" sz="24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Greedy approach</a:t>
            </a: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/>
            </a:pPr>
            <a:endParaRPr kumimoji="1" lang="en-US" sz="2400" dirty="0"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/>
            </a:pPr>
            <a:r>
              <a:rPr kumimoji="1" lang="en-US" sz="24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Dynamic programming</a:t>
            </a:r>
            <a:br>
              <a:rPr kumimoji="1" lang="en-US" sz="2400" dirty="0"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endParaRPr kumimoji="1" lang="en-US" sz="2400" dirty="0"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/>
            </a:pPr>
            <a:r>
              <a:rPr kumimoji="1" lang="en-US" sz="24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Iterative improvement</a:t>
            </a:r>
            <a:br>
              <a:rPr kumimoji="1" lang="en-US" sz="2400" dirty="0"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endParaRPr kumimoji="1" lang="en-US" sz="2400" dirty="0"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/>
            </a:pPr>
            <a:r>
              <a:rPr kumimoji="1" lang="en-US" sz="24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Backtracking </a:t>
            </a:r>
            <a:br>
              <a:rPr kumimoji="1" lang="en-US" sz="2400" dirty="0"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endParaRPr kumimoji="1" lang="en-US" sz="2400" dirty="0"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/>
            </a:pPr>
            <a:r>
              <a:rPr kumimoji="1" lang="en-US" sz="24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Branch and bound</a:t>
            </a: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/>
            </a:pPr>
            <a:endParaRPr kumimoji="1" lang="en-US" b="1" dirty="0">
              <a:solidFill>
                <a:srgbClr val="FFFF99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/>
            </a:pPr>
            <a:endParaRPr kumimoji="1" lang="en-US" sz="2000" b="1" dirty="0">
              <a:solidFill>
                <a:srgbClr val="FFFF99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/>
            </a:pPr>
            <a:endParaRPr kumimoji="1" lang="en-US" sz="2000" b="1" dirty="0">
              <a:solidFill>
                <a:srgbClr val="FFFF99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/>
            </a:pPr>
            <a:endParaRPr kumimoji="1" lang="en-US" sz="2000" b="1" dirty="0">
              <a:solidFill>
                <a:srgbClr val="FFFF99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17BCB20-ED8F-4FC8-9A76-665ACF418B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1276" y="1676400"/>
            <a:ext cx="44196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/>
            </a:pPr>
            <a:r>
              <a:rPr kumimoji="1" lang="en-US" sz="24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Brute force </a:t>
            </a: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/>
            </a:pPr>
            <a:endParaRPr kumimoji="1" lang="en-US" sz="2400" dirty="0"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/>
            </a:pPr>
            <a:r>
              <a:rPr kumimoji="1" lang="en-US" sz="24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Divide and conquer</a:t>
            </a:r>
            <a:br>
              <a:rPr kumimoji="1" lang="en-US" sz="2400" dirty="0"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endParaRPr kumimoji="1" lang="en-US" sz="2400" dirty="0"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/>
            </a:pPr>
            <a:r>
              <a:rPr kumimoji="1" lang="en-US" sz="24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Decrease and conquer</a:t>
            </a:r>
            <a:br>
              <a:rPr kumimoji="1" lang="en-US" sz="2400" dirty="0"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endParaRPr kumimoji="1" lang="en-US" sz="2400" dirty="0"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/>
            </a:pPr>
            <a:r>
              <a:rPr kumimoji="1" lang="en-US" sz="24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Transform and conquer </a:t>
            </a:r>
            <a:br>
              <a:rPr kumimoji="1" lang="en-US" sz="2400" dirty="0"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endParaRPr kumimoji="1" lang="en-US" sz="2400" dirty="0"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/>
            </a:pPr>
            <a:r>
              <a:rPr kumimoji="1" lang="en-US" sz="24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Space and time tradeoff</a:t>
            </a: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/>
            </a:pPr>
            <a:endParaRPr kumimoji="1" lang="en-US" b="1" dirty="0">
              <a:solidFill>
                <a:srgbClr val="FFFF99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/>
            </a:pPr>
            <a:endParaRPr kumimoji="1" lang="en-US" sz="2000" b="1" dirty="0">
              <a:solidFill>
                <a:srgbClr val="FFFF99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/>
            </a:pPr>
            <a:endParaRPr kumimoji="1" lang="en-US" sz="2000" b="1" dirty="0">
              <a:solidFill>
                <a:srgbClr val="FFFF99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/>
            </a:pPr>
            <a:endParaRPr kumimoji="1" lang="en-US" sz="2000" b="1" dirty="0">
              <a:solidFill>
                <a:srgbClr val="FFFF99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D7B7534-B906-CB48-AB17-DB062F6527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7479">
        <p:fade/>
      </p:transition>
    </mc:Choice>
    <mc:Fallback>
      <p:transition spd="med" advTm="4747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2" name="Rectangle 2"/>
          <p:cNvSpPr>
            <a:spLocks noGrp="1" noChangeArrowheads="1"/>
          </p:cNvSpPr>
          <p:nvPr>
            <p:ph type="title"/>
          </p:nvPr>
        </p:nvSpPr>
        <p:spPr>
          <a:xfrm>
            <a:off x="1053852" y="-504828"/>
            <a:ext cx="9144001" cy="1371600"/>
          </a:xfrm>
        </p:spPr>
        <p:txBody>
          <a:bodyPr/>
          <a:lstStyle/>
          <a:p>
            <a:pPr>
              <a:defRPr/>
            </a:pPr>
            <a:r>
              <a:rPr lang="en-US" dirty="0"/>
              <a:t>Important Problem Types</a:t>
            </a:r>
          </a:p>
        </p:txBody>
      </p:sp>
      <p:sp>
        <p:nvSpPr>
          <p:cNvPr id="2150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57907" y="1556792"/>
            <a:ext cx="8639945" cy="418087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Searching  </a:t>
            </a:r>
          </a:p>
          <a:p>
            <a:pPr>
              <a:lnSpc>
                <a:spcPct val="100000"/>
              </a:lnSpc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String processing</a:t>
            </a:r>
          </a:p>
          <a:p>
            <a:pPr>
              <a:lnSpc>
                <a:spcPct val="100000"/>
              </a:lnSpc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Sorting </a:t>
            </a:r>
          </a:p>
          <a:p>
            <a:pPr>
              <a:lnSpc>
                <a:spcPct val="100000"/>
              </a:lnSpc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Tree problems </a:t>
            </a:r>
          </a:p>
          <a:p>
            <a:pPr>
              <a:lnSpc>
                <a:spcPct val="100000"/>
              </a:lnSpc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Graph problems</a:t>
            </a:r>
          </a:p>
          <a:p>
            <a:pPr>
              <a:lnSpc>
                <a:spcPct val="100000"/>
              </a:lnSpc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Other problems, including combinatorial problems, geometric problems, numerical problems, etc.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80AC675-BA36-0948-B821-F8A43F3430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1464">
        <p:fade/>
      </p:transition>
    </mc:Choice>
    <mc:Fallback>
      <p:transition spd="med" advTm="314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780" y="188640"/>
            <a:ext cx="11377264" cy="564976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dirty="0"/>
              <a:t>Design Techniques,</a:t>
            </a:r>
            <a:r>
              <a:rPr lang="zh-CN" altLang="en-US" dirty="0"/>
              <a:t> </a:t>
            </a:r>
            <a:r>
              <a:rPr lang="en-US" altLang="zh-CN" dirty="0"/>
              <a:t>P</a:t>
            </a:r>
            <a:r>
              <a:rPr lang="en-US" dirty="0"/>
              <a:t>roblem Types and Algorithms 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6958388"/>
              </p:ext>
            </p:extLst>
          </p:nvPr>
        </p:nvGraphicFramePr>
        <p:xfrm>
          <a:off x="549796" y="925852"/>
          <a:ext cx="11089232" cy="55003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22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82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334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83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677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16024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361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</a:rPr>
                        <a:t>Search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</a:rPr>
                        <a:t>Sorting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</a:rPr>
                        <a:t>Tree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</a:rPr>
                        <a:t>Graph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</a:rPr>
                        <a:t>Other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5743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Brute</a:t>
                      </a:r>
                      <a:r>
                        <a:rPr lang="en-US" sz="1400" b="1" baseline="0" dirty="0">
                          <a:solidFill>
                            <a:schemeClr val="bg1"/>
                          </a:solidFill>
                        </a:rPr>
                        <a:t> force, exhaustive search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Sequential</a:t>
                      </a:r>
                      <a:r>
                        <a:rPr lang="en-US" sz="1400" baseline="0" dirty="0">
                          <a:solidFill>
                            <a:schemeClr val="bg2"/>
                          </a:solidFill>
                        </a:rPr>
                        <a:t> search, Sequential string match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Selection sort, Bubble sort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Traveling salesman problem, DFS,</a:t>
                      </a:r>
                      <a:r>
                        <a:rPr lang="en-US" sz="1400" baseline="0" dirty="0">
                          <a:solidFill>
                            <a:schemeClr val="bg2"/>
                          </a:solidFill>
                        </a:rPr>
                        <a:t> BFS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Knapsack problem, Assignment problem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449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Decrease and conquer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Binary search</a:t>
                      </a:r>
                    </a:p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Insertion sort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Binary search tree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Topological</a:t>
                      </a:r>
                      <a:r>
                        <a:rPr lang="en-US" sz="1400" baseline="0" dirty="0">
                          <a:solidFill>
                            <a:schemeClr val="bg2"/>
                          </a:solidFill>
                        </a:rPr>
                        <a:t> sorting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Exponentiation by</a:t>
                      </a:r>
                    </a:p>
                    <a:p>
                      <a:r>
                        <a:rPr lang="en-US" sz="1400">
                          <a:solidFill>
                            <a:schemeClr val="bg2"/>
                          </a:solidFill>
                        </a:rPr>
                        <a:t>squaring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994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Divide and conquer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chemeClr val="bg2"/>
                          </a:solidFill>
                        </a:rPr>
                        <a:t>Mergysort</a:t>
                      </a:r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, </a:t>
                      </a:r>
                      <a:r>
                        <a:rPr lang="en-US" sz="1400" dirty="0" err="1">
                          <a:solidFill>
                            <a:schemeClr val="bg2"/>
                          </a:solidFill>
                        </a:rPr>
                        <a:t>Quicksort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Binary tree</a:t>
                      </a:r>
                      <a:r>
                        <a:rPr lang="en-US" sz="1400" baseline="0" dirty="0">
                          <a:solidFill>
                            <a:schemeClr val="bg2"/>
                          </a:solidFill>
                        </a:rPr>
                        <a:t> traversal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Matrix multiplication,</a:t>
                      </a:r>
                      <a:r>
                        <a:rPr lang="en-US" sz="1400" baseline="0" dirty="0">
                          <a:solidFill>
                            <a:schemeClr val="bg2"/>
                          </a:solidFill>
                        </a:rPr>
                        <a:t>  Large integer multiplication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0557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Transform</a:t>
                      </a:r>
                      <a:r>
                        <a:rPr lang="en-US" sz="1400" b="1" baseline="0" dirty="0">
                          <a:solidFill>
                            <a:schemeClr val="bg1"/>
                          </a:solidFill>
                        </a:rPr>
                        <a:t> and conquer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Presorting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chemeClr val="bg2"/>
                          </a:solidFill>
                        </a:rPr>
                        <a:t>Heapsort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AVL tree, </a:t>
                      </a:r>
                    </a:p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2-3 tree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Gaussian elimination, Polynomial evaluation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7981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Space and time tradeoff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Hashing, B-tree, </a:t>
                      </a:r>
                      <a:r>
                        <a:rPr lang="en-US" sz="1400" dirty="0" err="1">
                          <a:solidFill>
                            <a:schemeClr val="bg2"/>
                          </a:solidFill>
                        </a:rPr>
                        <a:t>Horspool</a:t>
                      </a:r>
                      <a:r>
                        <a:rPr lang="en-US" sz="1400" baseline="0" dirty="0">
                          <a:solidFill>
                            <a:schemeClr val="bg2"/>
                          </a:solidFill>
                        </a:rPr>
                        <a:t> algorithm 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Sorting by counting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Dynamic programming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Optimal binary search trees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chemeClr val="bg2"/>
                          </a:solidFill>
                        </a:rPr>
                        <a:t>Warshall’s</a:t>
                      </a:r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 algorithm, Shortest paths problem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Knapsack</a:t>
                      </a:r>
                      <a:r>
                        <a:rPr lang="en-US" sz="1400" baseline="0" dirty="0">
                          <a:solidFill>
                            <a:schemeClr val="bg2"/>
                          </a:solidFill>
                        </a:rPr>
                        <a:t> problem, Memory functions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20557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Greedy techniques 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Minimum</a:t>
                      </a:r>
                      <a:r>
                        <a:rPr lang="en-US" sz="1400" baseline="0" dirty="0">
                          <a:solidFill>
                            <a:schemeClr val="bg2"/>
                          </a:solidFill>
                        </a:rPr>
                        <a:t> spanning tree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Huffman trees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20557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Iterative</a:t>
                      </a:r>
                    </a:p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improvement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Maximum flow</a:t>
                      </a:r>
                    </a:p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Bipartite graphs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Stable marriage</a:t>
                      </a:r>
                    </a:p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problem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205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Backtracking Branch &amp; bound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Traveling salesman problem</a:t>
                      </a: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, 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N-queens,</a:t>
                      </a:r>
                      <a:r>
                        <a:rPr lang="en-US" sz="1400" baseline="0" dirty="0">
                          <a:solidFill>
                            <a:schemeClr val="bg2"/>
                          </a:solidFill>
                        </a:rPr>
                        <a:t> Assignment, Knapsack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80BE98F-6A93-374F-BB3C-66E38181C7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362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0168">
        <p:fade/>
      </p:transition>
    </mc:Choice>
    <mc:Fallback>
      <p:transition spd="med" advTm="401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2"/>
          <p:cNvSpPr>
            <a:spLocks noGrp="1" noChangeArrowheads="1"/>
          </p:cNvSpPr>
          <p:nvPr>
            <p:ph type="title"/>
          </p:nvPr>
        </p:nvSpPr>
        <p:spPr>
          <a:xfrm>
            <a:off x="1674812" y="228600"/>
            <a:ext cx="7588250" cy="685800"/>
          </a:xfrm>
        </p:spPr>
        <p:txBody>
          <a:bodyPr/>
          <a:lstStyle/>
          <a:p>
            <a:pPr>
              <a:defRPr/>
            </a:pPr>
            <a:r>
              <a:rPr lang="en-US" sz="3200" dirty="0"/>
              <a:t> </a:t>
            </a:r>
          </a:p>
        </p:txBody>
      </p:sp>
      <p:sp>
        <p:nvSpPr>
          <p:cNvPr id="2314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14400" y="1219200"/>
            <a:ext cx="7543800" cy="4905375"/>
          </a:xfrm>
        </p:spPr>
        <p:txBody>
          <a:bodyPr/>
          <a:lstStyle/>
          <a:p>
            <a:pPr marL="457200" lvl="1" indent="0">
              <a:buNone/>
              <a:defRPr/>
            </a:pPr>
            <a:r>
              <a:rPr lang="en-US" sz="4400" dirty="0">
                <a:solidFill>
                  <a:schemeClr val="tx2"/>
                </a:solidFill>
                <a:latin typeface="B Frutiger Bold" pitchFamily="-124" charset="0"/>
              </a:rPr>
              <a:t>Chapter 1</a:t>
            </a:r>
          </a:p>
          <a:p>
            <a:pPr marL="457200" lvl="1" indent="0">
              <a:buNone/>
              <a:defRPr/>
            </a:pPr>
            <a:endParaRPr lang="en-US" sz="4400" dirty="0">
              <a:solidFill>
                <a:schemeClr val="tx2"/>
              </a:solidFill>
              <a:latin typeface="B Frutiger Bold" pitchFamily="-124" charset="0"/>
            </a:endParaRPr>
          </a:p>
          <a:p>
            <a:pPr marL="457200" lvl="1" indent="0">
              <a:buNone/>
              <a:defRPr/>
            </a:pPr>
            <a:r>
              <a:rPr lang="en-US" sz="4400" dirty="0">
                <a:solidFill>
                  <a:schemeClr val="tx2"/>
                </a:solidFill>
                <a:latin typeface="B Frutiger Bold" pitchFamily="-124" charset="0"/>
              </a:rPr>
              <a:t>Introduction</a:t>
            </a:r>
          </a:p>
          <a:p>
            <a:pPr marL="457200" lvl="1" indent="0">
              <a:buNone/>
              <a:defRPr/>
            </a:pPr>
            <a:r>
              <a:rPr lang="en-US" sz="1800" dirty="0"/>
              <a:t> </a:t>
            </a:r>
          </a:p>
        </p:txBody>
      </p:sp>
      <p:pic>
        <p:nvPicPr>
          <p:cNvPr id="16389" name="Picture 6" descr="CCF06012012_0000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2412" y="533400"/>
            <a:ext cx="4667250" cy="594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/>
          <p:cNvSpPr>
            <a:spLocks noGrp="1" noChangeArrowheads="1"/>
          </p:cNvSpPr>
          <p:nvPr>
            <p:ph type="title"/>
          </p:nvPr>
        </p:nvSpPr>
        <p:spPr>
          <a:xfrm>
            <a:off x="1053852" y="123825"/>
            <a:ext cx="9144001" cy="1066801"/>
          </a:xfrm>
        </p:spPr>
        <p:txBody>
          <a:bodyPr vert="horz" lIns="92075" tIns="46038" rIns="92075" bIns="46038" rtlCol="0" anchor="ctr">
            <a:normAutofit/>
          </a:bodyPr>
          <a:lstStyle/>
          <a:p>
            <a:pPr>
              <a:defRPr/>
            </a:pPr>
            <a:r>
              <a:rPr lang="en-US" dirty="0"/>
              <a:t>What is an Algorithm?</a:t>
            </a:r>
          </a:p>
        </p:txBody>
      </p:sp>
      <p:sp>
        <p:nvSpPr>
          <p:cNvPr id="1126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17948" y="1445131"/>
            <a:ext cx="8686800" cy="5133975"/>
          </a:xfrm>
        </p:spPr>
        <p:txBody>
          <a:bodyPr vert="horz" lIns="92075" tIns="46038" rIns="92075" bIns="46038" rtlCol="0">
            <a:normAutofit/>
          </a:bodyPr>
          <a:lstStyle/>
          <a:p>
            <a:pPr>
              <a:lnSpc>
                <a:spcPct val="100000"/>
              </a:lnSpc>
              <a:buFont typeface="Monotype Sorts" pitchFamily="2" charset="2"/>
              <a:buNone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 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algorithm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is a sequence of unambiguous instructions for solving a problem, i.e., for obtaining a required output for any legitimate input in a finite amount of time.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800" dirty="0"/>
            </a:br>
            <a:endParaRPr lang="en-US" sz="2800" dirty="0"/>
          </a:p>
          <a:p>
            <a:pPr>
              <a:buFont typeface="Monotype Sorts" pitchFamily="2" charset="2"/>
              <a:buNone/>
              <a:defRPr/>
            </a:pPr>
            <a:endParaRPr lang="en-US" sz="2800" dirty="0"/>
          </a:p>
        </p:txBody>
      </p:sp>
      <p:sp>
        <p:nvSpPr>
          <p:cNvPr id="17413" name="Rectangle 12"/>
          <p:cNvSpPr>
            <a:spLocks noChangeArrowheads="1"/>
          </p:cNvSpPr>
          <p:nvPr/>
        </p:nvSpPr>
        <p:spPr bwMode="auto">
          <a:xfrm>
            <a:off x="4808537" y="5334000"/>
            <a:ext cx="2743200" cy="76200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0000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 kumimoji="1" sz="2400" b="1">
                <a:solidFill>
                  <a:srgbClr val="FFFF99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rgbClr val="A50021"/>
              </a:buClr>
              <a:buChar char="•"/>
              <a:defRPr kumimoji="1" sz="2000" b="1">
                <a:solidFill>
                  <a:srgbClr val="FFFF99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Char char="–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rgbClr val="A50021"/>
              </a:buClr>
              <a:buChar char="–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b="0" dirty="0">
                <a:solidFill>
                  <a:schemeClr val="bg2"/>
                </a:solidFill>
              </a:rPr>
              <a:t>computer program </a:t>
            </a:r>
          </a:p>
        </p:txBody>
      </p:sp>
      <p:sp>
        <p:nvSpPr>
          <p:cNvPr id="17414" name="Line 13"/>
          <p:cNvSpPr>
            <a:spLocks noChangeShapeType="1"/>
          </p:cNvSpPr>
          <p:nvPr/>
        </p:nvSpPr>
        <p:spPr bwMode="auto">
          <a:xfrm>
            <a:off x="6103937" y="3657600"/>
            <a:ext cx="0" cy="6096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15" name="Line 14"/>
          <p:cNvSpPr>
            <a:spLocks noChangeShapeType="1"/>
          </p:cNvSpPr>
          <p:nvPr/>
        </p:nvSpPr>
        <p:spPr bwMode="auto">
          <a:xfrm>
            <a:off x="6103937" y="4876800"/>
            <a:ext cx="0" cy="4572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16" name="Text Box 15"/>
          <p:cNvSpPr txBox="1">
            <a:spLocks noChangeArrowheads="1"/>
          </p:cNvSpPr>
          <p:nvPr/>
        </p:nvSpPr>
        <p:spPr bwMode="auto">
          <a:xfrm>
            <a:off x="5395426" y="3070610"/>
            <a:ext cx="1462575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 kumimoji="1" sz="2400" b="1">
                <a:solidFill>
                  <a:srgbClr val="FFFF99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rgbClr val="A50021"/>
              </a:buClr>
              <a:buChar char="•"/>
              <a:defRPr kumimoji="1" sz="2000" b="1">
                <a:solidFill>
                  <a:srgbClr val="FFFF99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Char char="–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rgbClr val="A50021"/>
              </a:buClr>
              <a:buChar char="–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b="0" dirty="0">
                <a:solidFill>
                  <a:schemeClr val="tx2"/>
                </a:solidFill>
              </a:rPr>
              <a:t>problem</a:t>
            </a:r>
          </a:p>
        </p:txBody>
      </p:sp>
      <p:sp>
        <p:nvSpPr>
          <p:cNvPr id="17417" name="Text Box 16"/>
          <p:cNvSpPr txBox="1">
            <a:spLocks noChangeArrowheads="1"/>
          </p:cNvSpPr>
          <p:nvPr/>
        </p:nvSpPr>
        <p:spPr bwMode="auto">
          <a:xfrm>
            <a:off x="5487988" y="4267201"/>
            <a:ext cx="1370013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 kumimoji="1" sz="2400" b="1">
                <a:solidFill>
                  <a:srgbClr val="FFFF99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rgbClr val="A50021"/>
              </a:buClr>
              <a:buChar char="•"/>
              <a:defRPr kumimoji="1" sz="2000" b="1">
                <a:solidFill>
                  <a:srgbClr val="FFFF99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Char char="–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rgbClr val="A50021"/>
              </a:buClr>
              <a:buChar char="–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b="0" dirty="0">
                <a:solidFill>
                  <a:srgbClr val="FFFF00"/>
                </a:solidFill>
              </a:rPr>
              <a:t>algorithm</a:t>
            </a:r>
          </a:p>
        </p:txBody>
      </p:sp>
      <p:sp>
        <p:nvSpPr>
          <p:cNvPr id="17418" name="Text Box 17"/>
          <p:cNvSpPr txBox="1">
            <a:spLocks noChangeArrowheads="1"/>
          </p:cNvSpPr>
          <p:nvPr/>
        </p:nvSpPr>
        <p:spPr bwMode="auto">
          <a:xfrm>
            <a:off x="2363634" y="5487204"/>
            <a:ext cx="1198563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 kumimoji="1" sz="2400" b="1">
                <a:solidFill>
                  <a:srgbClr val="FFFF99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rgbClr val="A50021"/>
              </a:buClr>
              <a:buChar char="•"/>
              <a:defRPr kumimoji="1" sz="2000" b="1">
                <a:solidFill>
                  <a:srgbClr val="FFFF99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Char char="–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rgbClr val="A50021"/>
              </a:buClr>
              <a:buChar char="–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b="0" dirty="0">
                <a:solidFill>
                  <a:schemeClr val="tx2"/>
                </a:solidFill>
              </a:rPr>
              <a:t>input</a:t>
            </a:r>
          </a:p>
        </p:txBody>
      </p:sp>
      <p:sp>
        <p:nvSpPr>
          <p:cNvPr id="17419" name="Text Box 18"/>
          <p:cNvSpPr txBox="1">
            <a:spLocks noChangeArrowheads="1"/>
          </p:cNvSpPr>
          <p:nvPr/>
        </p:nvSpPr>
        <p:spPr bwMode="auto">
          <a:xfrm>
            <a:off x="8685212" y="5487204"/>
            <a:ext cx="1198563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 kumimoji="1" sz="2400" b="1">
                <a:solidFill>
                  <a:srgbClr val="FFFF99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rgbClr val="A50021"/>
              </a:buClr>
              <a:buChar char="•"/>
              <a:defRPr kumimoji="1" sz="2000" b="1">
                <a:solidFill>
                  <a:srgbClr val="FFFF99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Char char="–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rgbClr val="A50021"/>
              </a:buClr>
              <a:buChar char="–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b="0" dirty="0">
                <a:solidFill>
                  <a:schemeClr val="tx2"/>
                </a:solidFill>
              </a:rPr>
              <a:t>output</a:t>
            </a:r>
          </a:p>
        </p:txBody>
      </p:sp>
      <p:sp>
        <p:nvSpPr>
          <p:cNvPr id="17420" name="Line 19"/>
          <p:cNvSpPr>
            <a:spLocks noChangeShapeType="1"/>
          </p:cNvSpPr>
          <p:nvPr/>
        </p:nvSpPr>
        <p:spPr bwMode="auto">
          <a:xfrm>
            <a:off x="3579812" y="5791200"/>
            <a:ext cx="12192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21" name="Line 20"/>
          <p:cNvSpPr>
            <a:spLocks noChangeShapeType="1"/>
          </p:cNvSpPr>
          <p:nvPr/>
        </p:nvSpPr>
        <p:spPr bwMode="auto">
          <a:xfrm>
            <a:off x="7542212" y="5791200"/>
            <a:ext cx="11430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BD43785-D159-444B-9463-D66D4375A9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4460">
        <p:fade/>
      </p:transition>
    </mc:Choice>
    <mc:Fallback xmlns="">
      <p:transition spd="med" advTm="6446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690" name="Rectangle 1026"/>
          <p:cNvSpPr>
            <a:spLocks noGrp="1" noChangeArrowheads="1"/>
          </p:cNvSpPr>
          <p:nvPr>
            <p:ph type="title"/>
          </p:nvPr>
        </p:nvSpPr>
        <p:spPr>
          <a:xfrm>
            <a:off x="909836" y="165244"/>
            <a:ext cx="9144001" cy="914400"/>
          </a:xfrm>
        </p:spPr>
        <p:txBody>
          <a:bodyPr/>
          <a:lstStyle/>
          <a:p>
            <a:pPr>
              <a:defRPr/>
            </a:pPr>
            <a:r>
              <a:rPr lang="en-US" dirty="0"/>
              <a:t>What is an Algorithm?</a:t>
            </a:r>
          </a:p>
        </p:txBody>
      </p:sp>
      <p:sp>
        <p:nvSpPr>
          <p:cNvPr id="242691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1125860" y="1399962"/>
            <a:ext cx="9793088" cy="468052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Recipe, process, method, technique, procedure, …, satisfying the following requirements:</a:t>
            </a:r>
          </a:p>
          <a:p>
            <a:pPr marL="457200" indent="-457200">
              <a:buFont typeface="Monotype Sorts" pitchFamily="2" charset="2"/>
              <a:buAutoNum type="arabicPeriod"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Finiteness</a:t>
            </a:r>
          </a:p>
          <a:p>
            <a:pPr marL="1257300" lvl="2" indent="-342900">
              <a:buFont typeface="Monotype Sorts" pitchFamily="2" charset="2"/>
              <a:buChar char="b"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terminates after a finite number of steps</a:t>
            </a:r>
          </a:p>
          <a:p>
            <a:pPr marL="457200" indent="-457200">
              <a:buFont typeface="Monotype Sorts" pitchFamily="2" charset="2"/>
              <a:buAutoNum type="arabicPeriod"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Definiteness</a:t>
            </a:r>
          </a:p>
          <a:p>
            <a:pPr marL="1257300" lvl="2" indent="-342900">
              <a:buFont typeface="Monotype Sorts" pitchFamily="2" charset="2"/>
              <a:buChar char="b"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rigorously and unambiguously specified</a:t>
            </a:r>
          </a:p>
          <a:p>
            <a:pPr marL="457200" indent="-457200">
              <a:buFont typeface="Monotype Sorts" pitchFamily="2" charset="2"/>
              <a:buAutoNum type="arabicPeriod"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Effectiveness</a:t>
            </a:r>
          </a:p>
          <a:p>
            <a:pPr marL="1257300" lvl="2" indent="-342900">
              <a:buFont typeface="Monotype Sorts" pitchFamily="2" charset="2"/>
              <a:buChar char="b"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steps are sufficiently simple and basic</a:t>
            </a:r>
          </a:p>
          <a:p>
            <a:pPr marL="457200" indent="-457200">
              <a:buFont typeface="Monotype Sorts" pitchFamily="2" charset="2"/>
              <a:buAutoNum type="arabicPeriod"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Input</a:t>
            </a:r>
          </a:p>
          <a:p>
            <a:pPr marL="1257300" lvl="2" indent="-342900">
              <a:buFont typeface="Monotype Sorts" pitchFamily="2" charset="2"/>
              <a:buChar char="b"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valid inputs are clearly specified</a:t>
            </a:r>
          </a:p>
          <a:p>
            <a:pPr marL="457200" indent="-457200">
              <a:buFont typeface="Monotype Sorts" pitchFamily="2" charset="2"/>
              <a:buAutoNum type="arabicPeriod"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</a:p>
          <a:p>
            <a:pPr marL="1257300" lvl="2" indent="-342900">
              <a:buFont typeface="Monotype Sorts" pitchFamily="2" charset="2"/>
              <a:buChar char="b"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correct output given a valid input</a:t>
            </a:r>
          </a:p>
          <a:p>
            <a:pPr marL="457200" indent="-457200">
              <a:buFont typeface="Monotype Sorts" pitchFamily="2" charset="2"/>
              <a:buAutoNum type="arabicPeriod"/>
              <a:defRPr/>
            </a:pPr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1225ED6-5250-2B4D-BDB7-EA6332B598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2390">
        <p:fade/>
      </p:transition>
    </mc:Choice>
    <mc:Fallback xmlns="">
      <p:transition spd="med" advTm="523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2"/>
          <p:cNvSpPr>
            <a:spLocks noGrp="1" noChangeArrowheads="1"/>
          </p:cNvSpPr>
          <p:nvPr>
            <p:ph type="title"/>
          </p:nvPr>
        </p:nvSpPr>
        <p:spPr>
          <a:xfrm>
            <a:off x="1017848" y="180972"/>
            <a:ext cx="10153128" cy="809623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dirty="0"/>
              <a:t>Example of Computational Problem: Sorting</a:t>
            </a:r>
          </a:p>
        </p:txBody>
      </p:sp>
      <p:sp>
        <p:nvSpPr>
          <p:cNvPr id="2314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1059" y="1268760"/>
            <a:ext cx="9140809" cy="5112568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90000"/>
              </a:lnSpc>
              <a:defRPr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Statement of problem:</a:t>
            </a:r>
          </a:p>
          <a:p>
            <a:pPr lvl="1">
              <a:lnSpc>
                <a:spcPct val="90000"/>
              </a:lnSpc>
              <a:defRPr/>
            </a:pPr>
            <a:r>
              <a:rPr lang="en-US" sz="2600" i="1" dirty="0">
                <a:latin typeface="Arial" panose="020B0604020202020204" pitchFamily="34" charset="0"/>
                <a:cs typeface="Arial" panose="020B0604020202020204" pitchFamily="34" charset="0"/>
              </a:rPr>
              <a:t>Input: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A sequence of </a:t>
            </a:r>
            <a:r>
              <a:rPr lang="en-US" sz="2600" i="1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numbers &lt;a</a:t>
            </a:r>
            <a:r>
              <a:rPr lang="en-US" sz="2600" baseline="-25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00" baseline="-250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26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, …, a</a:t>
            </a:r>
            <a:r>
              <a:rPr lang="en-US" sz="2600" i="1" baseline="-25000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  <a:p>
            <a:pPr lvl="1">
              <a:lnSpc>
                <a:spcPct val="90000"/>
              </a:lnSpc>
              <a:defRPr/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90000"/>
              </a:lnSpc>
              <a:defRPr/>
            </a:pPr>
            <a:r>
              <a:rPr lang="en-US" sz="2600" i="1" dirty="0">
                <a:latin typeface="Arial" panose="020B0604020202020204" pitchFamily="34" charset="0"/>
                <a:cs typeface="Arial" panose="020B0604020202020204" pitchFamily="34" charset="0"/>
              </a:rPr>
              <a:t>Output: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A reordering of the input sequence &lt;a</a:t>
            </a:r>
            <a:r>
              <a:rPr lang="en-US" sz="2600" baseline="30000" dirty="0">
                <a:latin typeface="Arial" panose="020B0604020202020204" pitchFamily="34" charset="0"/>
                <a:cs typeface="Arial" panose="020B0604020202020204" pitchFamily="34" charset="0"/>
              </a:rPr>
              <a:t>´</a:t>
            </a:r>
            <a:r>
              <a:rPr lang="en-US" sz="2600" baseline="-25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00" baseline="-250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2600" baseline="30000" dirty="0">
                <a:latin typeface="Arial" panose="020B0604020202020204" pitchFamily="34" charset="0"/>
                <a:cs typeface="Arial" panose="020B0604020202020204" pitchFamily="34" charset="0"/>
              </a:rPr>
              <a:t>´</a:t>
            </a:r>
            <a:r>
              <a:rPr lang="en-US" sz="26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, …,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2600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´</a:t>
            </a:r>
            <a:r>
              <a:rPr lang="en-US" sz="2600" i="1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&gt; </a:t>
            </a:r>
          </a:p>
          <a:p>
            <a:pPr marL="231775" lvl="1" indent="0">
              <a:lnSpc>
                <a:spcPct val="90000"/>
              </a:lnSpc>
              <a:buNone/>
              <a:defRPr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so that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2600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´</a:t>
            </a:r>
            <a:r>
              <a:rPr lang="en-US" sz="2600" i="1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2600" baseline="-25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≤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2600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´</a:t>
            </a:r>
            <a:r>
              <a:rPr lang="en-US" sz="2600" i="1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j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 whenever </a:t>
            </a:r>
            <a:r>
              <a:rPr lang="en-US" sz="2600" i="1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&lt; </a:t>
            </a:r>
            <a:r>
              <a:rPr lang="en-US" sz="2600" i="1" dirty="0">
                <a:latin typeface="Arial" panose="020B0604020202020204" pitchFamily="34" charset="0"/>
                <a:cs typeface="Arial" panose="020B0604020202020204" pitchFamily="34" charset="0"/>
              </a:rPr>
              <a:t>j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defRPr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Instance: The sequence &lt;5, 3, 2, 8, 3&gt;</a:t>
            </a:r>
          </a:p>
          <a:p>
            <a:pPr>
              <a:lnSpc>
                <a:spcPct val="90000"/>
              </a:lnSpc>
              <a:defRPr/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defRPr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Algorithms:</a:t>
            </a:r>
          </a:p>
          <a:p>
            <a:pPr lvl="1">
              <a:lnSpc>
                <a:spcPct val="90000"/>
              </a:lnSpc>
              <a:defRPr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Selection sort</a:t>
            </a:r>
          </a:p>
          <a:p>
            <a:pPr lvl="1">
              <a:lnSpc>
                <a:spcPct val="90000"/>
              </a:lnSpc>
              <a:defRPr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Insertion sort</a:t>
            </a:r>
          </a:p>
          <a:p>
            <a:pPr lvl="1">
              <a:lnSpc>
                <a:spcPct val="90000"/>
              </a:lnSpc>
              <a:defRPr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Merge sort</a:t>
            </a:r>
          </a:p>
          <a:p>
            <a:pPr lvl="1">
              <a:lnSpc>
                <a:spcPct val="90000"/>
              </a:lnSpc>
              <a:defRPr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(many others)</a:t>
            </a:r>
          </a:p>
          <a:p>
            <a:pPr lvl="1">
              <a:lnSpc>
                <a:spcPct val="90000"/>
              </a:lnSpc>
              <a:defRPr/>
            </a:pPr>
            <a:endParaRPr lang="en-US" sz="1800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E975B3A-2A48-4040-B536-7E7EBC6918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3391">
        <p:fade/>
      </p:transition>
    </mc:Choice>
    <mc:Fallback xmlns="">
      <p:transition spd="med" advTm="533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2"/>
          <p:cNvSpPr>
            <a:spLocks noChangeArrowheads="1"/>
          </p:cNvSpPr>
          <p:nvPr/>
        </p:nvSpPr>
        <p:spPr bwMode="auto">
          <a:xfrm>
            <a:off x="2208212" y="3657600"/>
            <a:ext cx="6172200" cy="1371600"/>
          </a:xfrm>
          <a:prstGeom prst="rect">
            <a:avLst/>
          </a:prstGeom>
          <a:solidFill>
            <a:schemeClr val="tx2"/>
          </a:solidFill>
          <a:ln w="12700">
            <a:solidFill>
              <a:srgbClr val="FF0000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 kumimoji="1" sz="2400" b="1">
                <a:solidFill>
                  <a:srgbClr val="FFFF99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rgbClr val="A50021"/>
              </a:buClr>
              <a:buChar char="•"/>
              <a:defRPr kumimoji="1" sz="2000" b="1">
                <a:solidFill>
                  <a:srgbClr val="FFFF99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Char char="–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rgbClr val="A50021"/>
              </a:buClr>
              <a:buChar char="–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b="0">
              <a:solidFill>
                <a:schemeClr val="tx1"/>
              </a:solidFill>
            </a:endParaRPr>
          </a:p>
        </p:txBody>
      </p:sp>
      <p:sp>
        <p:nvSpPr>
          <p:cNvPr id="232451" name="Rectangle 3"/>
          <p:cNvSpPr>
            <a:spLocks noGrp="1" noChangeArrowheads="1"/>
          </p:cNvSpPr>
          <p:nvPr>
            <p:ph type="title"/>
          </p:nvPr>
        </p:nvSpPr>
        <p:spPr>
          <a:xfrm>
            <a:off x="981844" y="25400"/>
            <a:ext cx="9144001" cy="958849"/>
          </a:xfrm>
        </p:spPr>
        <p:txBody>
          <a:bodyPr/>
          <a:lstStyle/>
          <a:p>
            <a:pPr>
              <a:defRPr/>
            </a:pPr>
            <a:r>
              <a:rPr lang="en-US" dirty="0"/>
              <a:t>Selection Sort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2452" name="Rectangle 4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377752" y="1357728"/>
                <a:ext cx="8153400" cy="4524375"/>
              </a:xfrm>
            </p:spPr>
            <p:txBody>
              <a:bodyPr>
                <a:normAutofit fontScale="92500" lnSpcReduction="20000"/>
              </a:bodyPr>
              <a:lstStyle/>
              <a:p>
                <a:pPr>
                  <a:defRPr/>
                </a:pP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Input: array of numbers a[1],…,a[n]</a:t>
                </a:r>
              </a:p>
              <a:p>
                <a:pPr>
                  <a:defRPr/>
                </a:pPr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defRPr/>
                </a:pP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Output: array a sorted in non-decreasing order</a:t>
                </a:r>
              </a:p>
              <a:p>
                <a:pPr>
                  <a:defRPr/>
                </a:pPr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defRPr/>
                </a:pP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Algorithm:</a:t>
                </a:r>
              </a:p>
              <a:p>
                <a:pPr>
                  <a:defRPr/>
                </a:pPr>
                <a:endParaRPr lang="en-US" dirty="0"/>
              </a:p>
              <a:p>
                <a:pPr>
                  <a:buFont typeface="Monotype Sorts" pitchFamily="2" charset="2"/>
                  <a:buNone/>
                  <a:defRPr/>
                </a:pPr>
                <a:r>
                  <a:rPr lang="en-US" dirty="0"/>
                  <a:t> </a:t>
                </a:r>
                <a:r>
                  <a:rPr lang="en-US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for </a:t>
                </a:r>
                <a:r>
                  <a:rPr lang="en-US" i="1" dirty="0" err="1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</a:t>
                </a:r>
                <a:r>
                  <a:rPr lang="en-US" i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←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1 to </a:t>
                </a:r>
                <a:r>
                  <a:rPr lang="en-US" i="1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n</a:t>
                </a:r>
              </a:p>
              <a:p>
                <a:pPr>
                  <a:buFont typeface="Monotype Sorts" pitchFamily="2" charset="2"/>
                  <a:buNone/>
                  <a:defRPr/>
                </a:pPr>
                <a:r>
                  <a:rPr lang="en-US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      swap a[</a:t>
                </a:r>
                <a:r>
                  <a:rPr lang="en-US" i="1" dirty="0" err="1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i</a:t>
                </a:r>
                <a:r>
                  <a:rPr lang="en-US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] with smallest of a[</a:t>
                </a:r>
                <a:r>
                  <a:rPr lang="en-US" dirty="0" err="1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i</a:t>
                </a:r>
                <a:r>
                  <a:rPr lang="en-US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],…a[</a:t>
                </a:r>
                <a:r>
                  <a:rPr lang="en-US" i="1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n</a:t>
                </a:r>
                <a:r>
                  <a:rPr lang="en-US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]</a:t>
                </a:r>
              </a:p>
              <a:p>
                <a:pPr>
                  <a:buFont typeface="Monotype Sorts" pitchFamily="2" charset="2"/>
                  <a:buNone/>
                  <a:defRPr/>
                </a:pPr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buFont typeface="Monotype Sorts" pitchFamily="2" charset="2"/>
                  <a:buNone/>
                  <a:defRPr/>
                </a:pPr>
                <a:r>
                  <a:rPr lang="en-US" dirty="0">
                    <a:effectLst/>
                  </a:rPr>
                  <a:t>&lt;5,3,</a:t>
                </a:r>
                <a:r>
                  <a:rPr lang="en-US" dirty="0">
                    <a:solidFill>
                      <a:srgbClr val="FF0000"/>
                    </a:solidFill>
                    <a:effectLst/>
                  </a:rPr>
                  <a:t>2</a:t>
                </a:r>
                <a:r>
                  <a:rPr lang="en-US" dirty="0">
                    <a:effectLst/>
                  </a:rPr>
                  <a:t>,8,3&gt;  &lt;2,</a:t>
                </a:r>
                <a:r>
                  <a:rPr lang="en-US" dirty="0">
                    <a:solidFill>
                      <a:srgbClr val="FF0000"/>
                    </a:solidFill>
                    <a:effectLst/>
                  </a:rPr>
                  <a:t>3</a:t>
                </a:r>
                <a:r>
                  <a:rPr lang="en-US" dirty="0">
                    <a:effectLst/>
                  </a:rPr>
                  <a:t>,5,8,3&gt;  &lt;2,3,5,8,</a:t>
                </a:r>
                <a:r>
                  <a:rPr lang="en-US" dirty="0">
                    <a:solidFill>
                      <a:srgbClr val="FF0000"/>
                    </a:solidFill>
                    <a:effectLst/>
                  </a:rPr>
                  <a:t>3</a:t>
                </a:r>
                <a:r>
                  <a:rPr lang="en-US" dirty="0">
                    <a:effectLst/>
                  </a:rPr>
                  <a:t>&gt; &lt;2,3,3,8,</a:t>
                </a:r>
                <a:r>
                  <a:rPr lang="en-US" dirty="0">
                    <a:solidFill>
                      <a:srgbClr val="FF0000"/>
                    </a:solidFill>
                    <a:effectLst/>
                  </a:rPr>
                  <a:t>5</a:t>
                </a:r>
                <a:r>
                  <a:rPr lang="en-US" dirty="0">
                    <a:effectLst/>
                  </a:rPr>
                  <a:t>&gt;  &lt;2,3,3,5,8&gt;</a:t>
                </a:r>
              </a:p>
              <a:p>
                <a:pPr>
                  <a:buFont typeface="Monotype Sorts" pitchFamily="2" charset="2"/>
                  <a:buNone/>
                  <a:defRPr/>
                </a:pPr>
                <a:endParaRPr lang="en-US" dirty="0">
                  <a:solidFill>
                    <a:schemeClr val="bg2"/>
                  </a:solidFill>
                </a:endParaRPr>
              </a:p>
            </p:txBody>
          </p:sp>
        </mc:Choice>
        <mc:Fallback xmlns="">
          <p:sp>
            <p:nvSpPr>
              <p:cNvPr id="232452" name="Rectangle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377752" y="1357728"/>
                <a:ext cx="8153400" cy="4524375"/>
              </a:xfrm>
              <a:blipFill>
                <a:blip r:embed="rId5"/>
                <a:stretch>
                  <a:fillRect l="-972" t="-2965" b="-229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Arrow: Curved Down 2">
            <a:extLst>
              <a:ext uri="{FF2B5EF4-FFF2-40B4-BE49-F238E27FC236}">
                <a16:creationId xmlns:a16="http://schemas.microsoft.com/office/drawing/2014/main" id="{6A712D57-02DF-4EF0-BDB3-89BA001DE228}"/>
              </a:ext>
            </a:extLst>
          </p:cNvPr>
          <p:cNvSpPr/>
          <p:nvPr/>
        </p:nvSpPr>
        <p:spPr>
          <a:xfrm rot="10800000">
            <a:off x="2638028" y="5882103"/>
            <a:ext cx="548309" cy="216024"/>
          </a:xfrm>
          <a:prstGeom prst="curvedDownArrow">
            <a:avLst/>
          </a:prstGeom>
          <a:solidFill>
            <a:schemeClr val="accent1"/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10" name="Arrow: Curved Down 9">
            <a:extLst>
              <a:ext uri="{FF2B5EF4-FFF2-40B4-BE49-F238E27FC236}">
                <a16:creationId xmlns:a16="http://schemas.microsoft.com/office/drawing/2014/main" id="{27D208AD-F79F-4817-8EC0-8D63CA970940}"/>
              </a:ext>
            </a:extLst>
          </p:cNvPr>
          <p:cNvSpPr/>
          <p:nvPr/>
        </p:nvSpPr>
        <p:spPr>
          <a:xfrm rot="10800000">
            <a:off x="6290339" y="5872507"/>
            <a:ext cx="548309" cy="216024"/>
          </a:xfrm>
          <a:prstGeom prst="curvedDownArrow">
            <a:avLst/>
          </a:prstGeom>
          <a:solidFill>
            <a:schemeClr val="accent1"/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11" name="Arrow: Curved Down 10">
            <a:extLst>
              <a:ext uri="{FF2B5EF4-FFF2-40B4-BE49-F238E27FC236}">
                <a16:creationId xmlns:a16="http://schemas.microsoft.com/office/drawing/2014/main" id="{DC4C132B-FFCB-460B-91F7-01FE3B12E332}"/>
              </a:ext>
            </a:extLst>
          </p:cNvPr>
          <p:cNvSpPr/>
          <p:nvPr/>
        </p:nvSpPr>
        <p:spPr>
          <a:xfrm rot="10800000">
            <a:off x="7966620" y="5872506"/>
            <a:ext cx="360040" cy="216025"/>
          </a:xfrm>
          <a:prstGeom prst="curvedDownArrow">
            <a:avLst/>
          </a:prstGeom>
          <a:solidFill>
            <a:schemeClr val="accent1"/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77F3C29-50CD-EC40-BA49-CF259580BB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3313">
        <p:fade/>
      </p:transition>
    </mc:Choice>
    <mc:Fallback xmlns="">
      <p:transition spd="med" advTm="633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46" name="Rectangle 1026"/>
          <p:cNvSpPr>
            <a:spLocks noGrp="1" noChangeArrowheads="1"/>
          </p:cNvSpPr>
          <p:nvPr>
            <p:ph type="title"/>
          </p:nvPr>
        </p:nvSpPr>
        <p:spPr>
          <a:xfrm>
            <a:off x="981844" y="180972"/>
            <a:ext cx="9144001" cy="843880"/>
          </a:xfrm>
        </p:spPr>
        <p:txBody>
          <a:bodyPr/>
          <a:lstStyle/>
          <a:p>
            <a:pPr>
              <a:defRPr/>
            </a:pPr>
            <a:r>
              <a:rPr lang="en-US" dirty="0"/>
              <a:t>Basic Issues Related to Algorithms</a:t>
            </a:r>
          </a:p>
        </p:txBody>
      </p:sp>
      <p:sp>
        <p:nvSpPr>
          <p:cNvPr id="236547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2133972" y="1700808"/>
            <a:ext cx="9134391" cy="403244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 to design algorithms</a:t>
            </a:r>
          </a:p>
          <a:p>
            <a:pPr>
              <a:lnSpc>
                <a:spcPct val="90000"/>
              </a:lnSpc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 to express algorithms</a:t>
            </a:r>
          </a:p>
          <a:p>
            <a:pPr>
              <a:lnSpc>
                <a:spcPct val="90000"/>
              </a:lnSpc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Proving correctness</a:t>
            </a:r>
          </a:p>
          <a:p>
            <a:pPr>
              <a:lnSpc>
                <a:spcPct val="90000"/>
              </a:lnSpc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Efficiency analysis</a:t>
            </a:r>
          </a:p>
          <a:p>
            <a:pPr lvl="1">
              <a:lnSpc>
                <a:spcPct val="90000"/>
              </a:lnSpc>
              <a:defRPr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Theoretical analysis</a:t>
            </a:r>
          </a:p>
          <a:p>
            <a:pPr lvl="1">
              <a:lnSpc>
                <a:spcPct val="90000"/>
              </a:lnSpc>
              <a:defRPr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Empirical analysis</a:t>
            </a:r>
          </a:p>
          <a:p>
            <a:pPr>
              <a:lnSpc>
                <a:spcPct val="90000"/>
              </a:lnSpc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Optimality</a:t>
            </a:r>
          </a:p>
          <a:p>
            <a:pPr>
              <a:lnSpc>
                <a:spcPct val="90000"/>
              </a:lnSpc>
              <a:defRPr/>
            </a:pPr>
            <a:endParaRPr lang="en-US" sz="2000" dirty="0"/>
          </a:p>
          <a:p>
            <a:pPr>
              <a:lnSpc>
                <a:spcPct val="90000"/>
              </a:lnSpc>
              <a:defRPr/>
            </a:pPr>
            <a:endParaRPr lang="en-US" sz="20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32843C7-4F47-6D4F-897A-CCCD7085B5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968">
        <p:fade/>
      </p:transition>
    </mc:Choice>
    <mc:Fallback xmlns="">
      <p:transition spd="med" advTm="509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98" name="Rectangle 2"/>
          <p:cNvSpPr>
            <a:spLocks noGrp="1" noChangeArrowheads="1"/>
          </p:cNvSpPr>
          <p:nvPr>
            <p:ph type="title"/>
          </p:nvPr>
        </p:nvSpPr>
        <p:spPr>
          <a:xfrm>
            <a:off x="1015735" y="368300"/>
            <a:ext cx="11173090" cy="685800"/>
          </a:xfrm>
        </p:spPr>
        <p:txBody>
          <a:bodyPr/>
          <a:lstStyle/>
          <a:p>
            <a:pPr>
              <a:defRPr/>
            </a:pPr>
            <a:r>
              <a:rPr lang="en-US" dirty="0"/>
              <a:t>Algorithm Representation  </a:t>
            </a:r>
          </a:p>
        </p:txBody>
      </p:sp>
      <p:pic>
        <p:nvPicPr>
          <p:cNvPr id="27651" name="Picture 4" descr="3_2b"/>
          <p:cNvPicPr>
            <a:picLocks noGrp="1" noChangeAspect="1" noChangeArrowheads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646140" y="2100670"/>
            <a:ext cx="8021960" cy="4096061"/>
          </a:xfrm>
          <a:solidFill>
            <a:schemeClr val="tx1"/>
          </a:solidFill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218A2F3-3E6C-4D4B-9C02-54244802296E}"/>
              </a:ext>
            </a:extLst>
          </p:cNvPr>
          <p:cNvSpPr txBox="1"/>
          <p:nvPr/>
        </p:nvSpPr>
        <p:spPr>
          <a:xfrm>
            <a:off x="693812" y="1556792"/>
            <a:ext cx="2808312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/>
              <a:t>Keyword ALGORITHM</a:t>
            </a:r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60ED8D-9932-4149-ADC7-A285793DBDBA}"/>
              </a:ext>
            </a:extLst>
          </p:cNvPr>
          <p:cNvSpPr txBox="1"/>
          <p:nvPr/>
        </p:nvSpPr>
        <p:spPr>
          <a:xfrm>
            <a:off x="3993306" y="1399608"/>
            <a:ext cx="2592288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/>
              <a:t>Algorithm name</a:t>
            </a:r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8C455D-01EB-46C5-8515-D25F3D906250}"/>
              </a:ext>
            </a:extLst>
          </p:cNvPr>
          <p:cNvSpPr txBox="1"/>
          <p:nvPr/>
        </p:nvSpPr>
        <p:spPr>
          <a:xfrm>
            <a:off x="6958508" y="1399608"/>
            <a:ext cx="2448272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/>
              <a:t>Parameter list</a:t>
            </a:r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E3565F-1965-44E9-A7AD-BA8D1B39F1F9}"/>
              </a:ext>
            </a:extLst>
          </p:cNvPr>
          <p:cNvSpPr txBox="1"/>
          <p:nvPr/>
        </p:nvSpPr>
        <p:spPr>
          <a:xfrm>
            <a:off x="547851" y="2924944"/>
            <a:ext cx="2808312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/>
              <a:t>Descriptive information</a:t>
            </a:r>
            <a:endParaRPr lang="en-C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A010F4-6237-4E0D-9442-596F29F0F43C}"/>
              </a:ext>
            </a:extLst>
          </p:cNvPr>
          <p:cNvSpPr txBox="1"/>
          <p:nvPr/>
        </p:nvSpPr>
        <p:spPr>
          <a:xfrm>
            <a:off x="189756" y="4108430"/>
            <a:ext cx="3142940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/>
              <a:t>Beginning of algorithm body</a:t>
            </a:r>
            <a:endParaRPr lang="en-C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DBFB0B-0249-464C-A4A1-FFFF87814D16}"/>
              </a:ext>
            </a:extLst>
          </p:cNvPr>
          <p:cNvSpPr txBox="1"/>
          <p:nvPr/>
        </p:nvSpPr>
        <p:spPr>
          <a:xfrm>
            <a:off x="524384" y="4581128"/>
            <a:ext cx="2808312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/>
              <a:t>for loop with condition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151286-EB00-4FAE-8753-C00E9FCB0BF4}"/>
              </a:ext>
            </a:extLst>
          </p:cNvPr>
          <p:cNvSpPr txBox="1"/>
          <p:nvPr/>
        </p:nvSpPr>
        <p:spPr>
          <a:xfrm>
            <a:off x="507627" y="5029408"/>
            <a:ext cx="2808312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/>
              <a:t>Assignment statement</a:t>
            </a:r>
            <a:endParaRPr lang="en-CA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F740F5-E593-4D28-85DA-915A5329D519}"/>
              </a:ext>
            </a:extLst>
          </p:cNvPr>
          <p:cNvSpPr txBox="1"/>
          <p:nvPr/>
        </p:nvSpPr>
        <p:spPr>
          <a:xfrm>
            <a:off x="527417" y="5477688"/>
            <a:ext cx="2808312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/>
              <a:t>while loop with condition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23B5B7-185D-4B7D-9073-F2171268B4DB}"/>
              </a:ext>
            </a:extLst>
          </p:cNvPr>
          <p:cNvSpPr txBox="1"/>
          <p:nvPr/>
        </p:nvSpPr>
        <p:spPr>
          <a:xfrm>
            <a:off x="507627" y="5901481"/>
            <a:ext cx="2808312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/>
              <a:t>if statement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83125F-F34F-4683-883C-723554D9FC6B}"/>
              </a:ext>
            </a:extLst>
          </p:cNvPr>
          <p:cNvSpPr txBox="1"/>
          <p:nvPr/>
        </p:nvSpPr>
        <p:spPr>
          <a:xfrm>
            <a:off x="507627" y="6372114"/>
            <a:ext cx="2808312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/>
              <a:t>return statement</a:t>
            </a:r>
            <a:endParaRPr lang="en-CA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20548CB-B7A9-4F2C-8078-E4D799B04E06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3332696" y="4293096"/>
            <a:ext cx="660610" cy="8116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F50D10D-A415-4F44-8A2C-A1FF1BCBBFC3}"/>
              </a:ext>
            </a:extLst>
          </p:cNvPr>
          <p:cNvCxnSpPr>
            <a:cxnSpLocks/>
          </p:cNvCxnSpPr>
          <p:nvPr/>
        </p:nvCxnSpPr>
        <p:spPr>
          <a:xfrm flipV="1">
            <a:off x="3203725" y="4477762"/>
            <a:ext cx="874463" cy="288032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C1A0BB5-C2AE-4F32-87C6-2EB0C32CF5E1}"/>
              </a:ext>
            </a:extLst>
          </p:cNvPr>
          <p:cNvCxnSpPr>
            <a:cxnSpLocks/>
          </p:cNvCxnSpPr>
          <p:nvPr/>
        </p:nvCxnSpPr>
        <p:spPr>
          <a:xfrm flipV="1">
            <a:off x="3203725" y="4765794"/>
            <a:ext cx="1378519" cy="423862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B3A650F-48D4-460F-99DA-A8F14CC58527}"/>
              </a:ext>
            </a:extLst>
          </p:cNvPr>
          <p:cNvCxnSpPr>
            <a:cxnSpLocks/>
          </p:cNvCxnSpPr>
          <p:nvPr/>
        </p:nvCxnSpPr>
        <p:spPr>
          <a:xfrm flipV="1">
            <a:off x="3304046" y="5135126"/>
            <a:ext cx="1278198" cy="527194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263F8F9-CC69-4B83-9417-848D828FDB23}"/>
              </a:ext>
            </a:extLst>
          </p:cNvPr>
          <p:cNvCxnSpPr>
            <a:cxnSpLocks/>
          </p:cNvCxnSpPr>
          <p:nvPr/>
        </p:nvCxnSpPr>
        <p:spPr>
          <a:xfrm flipV="1">
            <a:off x="2717064" y="5686772"/>
            <a:ext cx="1865180" cy="422795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9587F96-6E05-4802-8B7E-78C8B416EFC7}"/>
              </a:ext>
            </a:extLst>
          </p:cNvPr>
          <p:cNvCxnSpPr>
            <a:cxnSpLocks/>
          </p:cNvCxnSpPr>
          <p:nvPr/>
        </p:nvCxnSpPr>
        <p:spPr>
          <a:xfrm flipV="1">
            <a:off x="2960394" y="6116607"/>
            <a:ext cx="1117794" cy="428132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53749FD-9531-48F8-92E0-024228C315E0}"/>
              </a:ext>
            </a:extLst>
          </p:cNvPr>
          <p:cNvCxnSpPr>
            <a:cxnSpLocks/>
          </p:cNvCxnSpPr>
          <p:nvPr/>
        </p:nvCxnSpPr>
        <p:spPr>
          <a:xfrm>
            <a:off x="3203725" y="3111802"/>
            <a:ext cx="739420" cy="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87A5260-62B8-4568-A8A4-38DA31577B69}"/>
              </a:ext>
            </a:extLst>
          </p:cNvPr>
          <p:cNvCxnSpPr>
            <a:cxnSpLocks/>
          </p:cNvCxnSpPr>
          <p:nvPr/>
        </p:nvCxnSpPr>
        <p:spPr>
          <a:xfrm>
            <a:off x="3338768" y="1749994"/>
            <a:ext cx="451388" cy="45487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60EAE1F-691B-4DF8-9927-D643DEA73040}"/>
              </a:ext>
            </a:extLst>
          </p:cNvPr>
          <p:cNvCxnSpPr>
            <a:cxnSpLocks/>
          </p:cNvCxnSpPr>
          <p:nvPr/>
        </p:nvCxnSpPr>
        <p:spPr>
          <a:xfrm>
            <a:off x="6149346" y="1636341"/>
            <a:ext cx="461058" cy="545286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6E5FC03-B1DF-47EA-9636-2D058D6F2060}"/>
              </a:ext>
            </a:extLst>
          </p:cNvPr>
          <p:cNvCxnSpPr>
            <a:cxnSpLocks/>
          </p:cNvCxnSpPr>
          <p:nvPr/>
        </p:nvCxnSpPr>
        <p:spPr>
          <a:xfrm>
            <a:off x="9046740" y="1636341"/>
            <a:ext cx="461058" cy="545286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A46F1305-D08A-2749-A99D-4000D8BB5A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9117">
        <p:fade/>
      </p:transition>
    </mc:Choice>
    <mc:Fallback xmlns="">
      <p:transition spd="med" advTm="991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7" name="Picture 3" descr="fig01_0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3107" y="959233"/>
            <a:ext cx="5483697" cy="552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48" name="Rectangle 4"/>
          <p:cNvSpPr>
            <a:spLocks noChangeArrowheads="1"/>
          </p:cNvSpPr>
          <p:nvPr/>
        </p:nvSpPr>
        <p:spPr bwMode="auto">
          <a:xfrm>
            <a:off x="10466804" y="959232"/>
            <a:ext cx="380999" cy="5525320"/>
          </a:xfrm>
          <a:prstGeom prst="rect">
            <a:avLst/>
          </a:prstGeom>
          <a:solidFill>
            <a:schemeClr val="tx1"/>
          </a:solidFill>
          <a:ln w="12700" algn="ctr">
            <a:solidFill>
              <a:schemeClr val="tx1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endParaRPr lang="en-US" alt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AD04A6A-907C-4A8C-8AB0-AEAE084102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53852" y="-20768"/>
            <a:ext cx="9144001" cy="77187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The Two Main Issues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EBBDC1D-C464-4E5C-942B-8192BFFF2AB8}"/>
              </a:ext>
            </a:extLst>
          </p:cNvPr>
          <p:cNvSpPr/>
          <p:nvPr/>
        </p:nvSpPr>
        <p:spPr>
          <a:xfrm>
            <a:off x="837828" y="1196752"/>
            <a:ext cx="403244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How to 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design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algorithms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How to 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analyze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algorithm efficiency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5E51E4D6-5D8D-4725-BFED-3D5C9C269C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3107" y="741056"/>
            <a:ext cx="5864696" cy="208128"/>
          </a:xfrm>
          <a:prstGeom prst="rect">
            <a:avLst/>
          </a:prstGeom>
          <a:solidFill>
            <a:schemeClr val="tx1"/>
          </a:solidFill>
          <a:ln w="12700" algn="ctr">
            <a:solidFill>
              <a:schemeClr val="tx1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endParaRPr lang="en-US" alt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1D13E45-2FD9-4217-9E9D-F89A4531DA28}"/>
              </a:ext>
            </a:extLst>
          </p:cNvPr>
          <p:cNvSpPr/>
          <p:nvPr/>
        </p:nvSpPr>
        <p:spPr>
          <a:xfrm>
            <a:off x="6670476" y="3135744"/>
            <a:ext cx="2952328" cy="65329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C1588AE-C2DB-42FD-9BB3-B30B949C2751}"/>
              </a:ext>
            </a:extLst>
          </p:cNvPr>
          <p:cNvSpPr/>
          <p:nvPr/>
        </p:nvSpPr>
        <p:spPr>
          <a:xfrm>
            <a:off x="6661951" y="4810148"/>
            <a:ext cx="2952328" cy="65329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7797281-0D67-C04E-9D7B-2FF3E53138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advTm="8379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Blue atom design templat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a:style>
    </a:spDef>
    <a:lnDef>
      <a:spPr>
        <a:ln>
          <a:solidFill>
            <a:schemeClr val="accent5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Blue atom design slides.potx" id="{20958743-FA80-43E5-9586-B48EF2BE42B5}" vid="{6B9132C0-2E4C-4DF6-B21A-C2322474BD21}"/>
    </a:ext>
  </a:extLst>
</a:theme>
</file>

<file path=ppt/theme/theme2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51F78577-2839-4BFF-9EC7-673BD8FEBD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875BD71-4A33-4FB7-88CA-777C4D9E6EE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049C11C-71DC-49B6-ACD8-27E3AE088D14}">
  <ds:schemaRefs>
    <ds:schemaRef ds:uri="40262f94-9f35-4ac3-9a90-690165a166b7"/>
    <ds:schemaRef ds:uri="http://www.w3.org/XML/1998/namespace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a4f35948-e619-41b3-aa29-22878b09cfd2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 atom design slides</Template>
  <TotalTime>2345</TotalTime>
  <Words>638</Words>
  <Application>Microsoft Macintosh PowerPoint</Application>
  <PresentationFormat>Custom</PresentationFormat>
  <Paragraphs>172</Paragraphs>
  <Slides>15</Slides>
  <Notes>11</Notes>
  <HiddenSlides>0</HiddenSlides>
  <MMClips>13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B Frutiger Bold</vt:lpstr>
      <vt:lpstr>Arial</vt:lpstr>
      <vt:lpstr>Cambria Math</vt:lpstr>
      <vt:lpstr>Century Gothic</vt:lpstr>
      <vt:lpstr>Monotype Sorts</vt:lpstr>
      <vt:lpstr>Times New Roman</vt:lpstr>
      <vt:lpstr>Blue atom design template</vt:lpstr>
      <vt:lpstr>The Analysis and Design of           Computer Algorithms</vt:lpstr>
      <vt:lpstr> </vt:lpstr>
      <vt:lpstr>What is an Algorithm?</vt:lpstr>
      <vt:lpstr>What is an Algorithm?</vt:lpstr>
      <vt:lpstr>Example of Computational Problem: Sorting</vt:lpstr>
      <vt:lpstr>Selection Sort</vt:lpstr>
      <vt:lpstr>Basic Issues Related to Algorithms</vt:lpstr>
      <vt:lpstr>Algorithm Representation  </vt:lpstr>
      <vt:lpstr>The Two Main Issues</vt:lpstr>
      <vt:lpstr>Analysis of Algorithms</vt:lpstr>
      <vt:lpstr>PowerPoint Presentation</vt:lpstr>
      <vt:lpstr>PowerPoint Presentation</vt:lpstr>
      <vt:lpstr>Algorithm Design Techniques/Strategies</vt:lpstr>
      <vt:lpstr>Important Problem Types</vt:lpstr>
      <vt:lpstr>Design Techniques, Problem Types and Algorithms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F. Wang</dc:creator>
  <cp:lastModifiedBy>F. Wang</cp:lastModifiedBy>
  <cp:revision>145</cp:revision>
  <dcterms:created xsi:type="dcterms:W3CDTF">2020-06-14T16:45:24Z</dcterms:created>
  <dcterms:modified xsi:type="dcterms:W3CDTF">2021-01-09T16:06:46Z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rder">
    <vt:r8>74069000</vt:r8>
  </property>
  <property fmtid="{D5CDD505-2E9C-101B-9397-08002B2CF9AE}" pid="3" name="HiddenCategoryTags">
    <vt:lpwstr/>
  </property>
  <property fmtid="{D5CDD505-2E9C-101B-9397-08002B2CF9AE}" pid="4" name="InternalTags">
    <vt:lpwstr/>
  </property>
  <property fmtid="{D5CDD505-2E9C-101B-9397-08002B2CF9AE}" pid="5" name="CategoryTags">
    <vt:lpwstr/>
  </property>
  <property fmtid="{D5CDD505-2E9C-101B-9397-08002B2CF9AE}" pid="6" name="Applications">
    <vt:lpwstr/>
  </property>
  <property fmtid="{D5CDD505-2E9C-101B-9397-08002B2CF9AE}" pid="7" name="CampaignTags">
    <vt:lpwstr/>
  </property>
  <property fmtid="{D5CDD505-2E9C-101B-9397-08002B2CF9AE}" pid="8" name="ScenarioTags">
    <vt:lpwstr/>
  </property>
  <property fmtid="{D5CDD505-2E9C-101B-9397-08002B2CF9AE}" pid="9" name="ContentTypeId">
    <vt:lpwstr>0x010100AA3F7D94069FF64A86F7DFF56D60E3BE</vt:lpwstr>
  </property>
  <property fmtid="{D5CDD505-2E9C-101B-9397-08002B2CF9AE}" pid="10" name="FeatureTags">
    <vt:lpwstr/>
  </property>
  <property fmtid="{D5CDD505-2E9C-101B-9397-08002B2CF9AE}" pid="11" name="LocalizationTags">
    <vt:lpwstr/>
  </property>
</Properties>
</file>